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1584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1440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1584" orient="horz"/>
        <p:guide pos="1296" orient="horz"/>
        <p:guide pos="1008" orient="horz"/>
        <p:guide pos="1440" orient="horz"/>
        <p:guide pos="1872" orient="horz"/>
        <p:guide pos="1728" orient="horz"/>
        <p:guide pos="1152" orient="horz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24f49ec3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f24f49ec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f24f49ec3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f24f49ec3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f24f49e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2f24f49ec3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24f49ec3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24f49ec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f24f49ec3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24f49ec3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f24f49e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2f24f49ec3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6e336a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6e336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f6e336a1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f6e336a1e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f6e336a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f6e336a1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f6e336a1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f6e336a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f6e336a1e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f6e336a1e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f6e336a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f6e336a1e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f6e336a1e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f6e336a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f6e336a1e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f4d6fac5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f4d6fa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CA"/>
              <a:t>Our model is intented to be used as a sentence and short paragraph encoder. Given an input text, it ouptuts a vector which captures the semantic information. The sentence vector may be used for information retrieval, clustering or sentence similarity tasks.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CA"/>
              <a:t>Cosine similarity then gives a useful measure of how similar two documents are likely to be, in terms of their subject matter, and indepently of the length of the documents.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f4d6fac5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f24f49ec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f24f4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f24f49ec3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cd27059a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cd27059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1cd27059a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cd27059a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cd27059a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cd27059a4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0ad99a561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0ad99a5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0ad99a561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3508d09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3508d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03508d09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0ad99a56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0ad99a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30ad99a56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ad99a56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ad99a5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0ad99a561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ad99a56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ad99a5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30ad99a56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0ad99a561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0ad99a5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30ad99a561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0ad99a561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0ad99a56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30ad99a561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f6e336a1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f6e336a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f6e336a1e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f24f49ec3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f24f49e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2f24f49ec3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f24f49ec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f24f49e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2f24f49ec3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24f49ec3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f24f49e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2f24f49ec3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f24f49ec3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f24f49e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f24f49ec3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f24f49ec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f24f49e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f24f49ec3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f24f49ec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f24f49e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2f24f49ec3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f24f49ec3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f24f49e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2f24f49ec3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1">
  <p:cSld name="Copy Slide - 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4b282c2015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38954" y="315869"/>
            <a:ext cx="7661438" cy="6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52" name="Google Shape;5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438954" y="315868"/>
            <a:ext cx="7661438" cy="623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1">
  <p:cSld name="Title Slide -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65760" y="3003798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65760" y="3507854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80"/>
              </a:spcBef>
              <a:spcAft>
                <a:spcPts val="0"/>
              </a:spcAft>
              <a:buClr>
                <a:srgbClr val="0C2344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C234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65585" y="1131888"/>
            <a:ext cx="6726693" cy="187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00" u="none" cap="none" strike="noStrike">
                <a:solidFill>
                  <a:srgbClr val="0077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2">
  <p:cSld name="Title Slide - 2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65760" y="3003798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65760" y="3507854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65585" y="1131888"/>
            <a:ext cx="6726693" cy="187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1">
  <p:cSld name="Subsection Slide - 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365586" y="1131888"/>
            <a:ext cx="7868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2">
  <p:cSld name="Subsection Slide - 2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357188" y="113188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2">
  <p:cSld name="Copy Slide - 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_logo_only_reverse.png"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38954" y="315868"/>
            <a:ext cx="7661438" cy="623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1">
  <p:cSld name="Graphics Slide - 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29638" y="40481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432508" y="315867"/>
            <a:ext cx="7667884" cy="623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C_2016_Signature_Wide_282.png"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738" y="1439863"/>
            <a:ext cx="4770437" cy="62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2">
  <p:cSld name="End Slide - 2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_2016_UBCStandard_Signature_ReverseRGB72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738" y="1443038"/>
            <a:ext cx="4770437" cy="62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409974" y="2285997"/>
            <a:ext cx="73101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CA" sz="2400"/>
              <a:t>Main focus: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For linguistics features, we break down into each course and each srt file to spot outliers and do data visualization exploration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See if there’s a correlation between </a:t>
            </a:r>
            <a:r>
              <a:rPr lang="en-CA" sz="2400"/>
              <a:t>readability</a:t>
            </a:r>
            <a:r>
              <a:rPr lang="en-CA" sz="2400"/>
              <a:t> index and the difficulty of the course (the level)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Text coherence, course level &amp; chapter level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Tree based models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295910" y="786063"/>
            <a:ext cx="67266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600"/>
              <a:t>May 26</a:t>
            </a:r>
            <a:r>
              <a:rPr lang="en-CA" sz="4600"/>
              <a:t> - June 1</a:t>
            </a:r>
            <a:br>
              <a:rPr lang="en-CA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863"/>
            <a:ext cx="88392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00" y="4040913"/>
            <a:ext cx="6841763" cy="251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0" y="1743663"/>
            <a:ext cx="6302528" cy="419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0" y="1774263"/>
            <a:ext cx="8839201" cy="239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21732"/>
            <a:ext cx="8839199" cy="203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0" y="1600200"/>
            <a:ext cx="751439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475" y="3285525"/>
            <a:ext cx="4804102" cy="3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31600" y="282900"/>
            <a:ext cx="8463900" cy="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Combined the datasets by removing three exclusive courses in each file.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0000"/>
                </a:solidFill>
              </a:rPr>
              <a:t>(129 courses left)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375"/>
            <a:ext cx="4753474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11777"/>
          <a:stretch/>
        </p:blipFill>
        <p:spPr>
          <a:xfrm>
            <a:off x="152400" y="1828800"/>
            <a:ext cx="7880049" cy="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75" y="3259751"/>
            <a:ext cx="7963373" cy="3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>
            <p:ph type="title"/>
          </p:nvPr>
        </p:nvSpPr>
        <p:spPr>
          <a:xfrm>
            <a:off x="431600" y="2658975"/>
            <a:ext cx="8463900" cy="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Mapped 22 CourseNames from the Transcript file to </a:t>
            </a:r>
            <a:r>
              <a:rPr lang="en-CA" sz="1800">
                <a:solidFill>
                  <a:srgbClr val="FF0000"/>
                </a:solidFill>
              </a:rPr>
              <a:t>Survey file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176925" y="84790"/>
            <a:ext cx="6726600" cy="3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Visualize the </a:t>
            </a:r>
            <a:r>
              <a:rPr lang="en-CA" sz="1800"/>
              <a:t>course</a:t>
            </a:r>
            <a:r>
              <a:rPr lang="en-CA" sz="1800"/>
              <a:t> speed</a:t>
            </a:r>
            <a:endParaRPr sz="1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27337"/>
            <a:ext cx="4419599" cy="286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39874"/>
            <a:ext cx="5884355" cy="306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76925" y="84790"/>
            <a:ext cx="6726600" cy="3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Visualize</a:t>
            </a:r>
            <a:r>
              <a:rPr lang="en-CA" sz="1800"/>
              <a:t> the readability score</a:t>
            </a:r>
            <a:endParaRPr sz="18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" y="576729"/>
            <a:ext cx="5035100" cy="29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90479"/>
            <a:ext cx="8600238" cy="30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3868549" cy="478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50" y="23994"/>
            <a:ext cx="3868550" cy="474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50" y="366250"/>
            <a:ext cx="7070223" cy="61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26125" y="582175"/>
            <a:ext cx="76614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Convert sentences to embeddings using Sentence Transformer from Huggingface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Compute cosine similarity between sentence vectors.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Calculate the average from both forward and backward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Starting index at i = 1, end index at i= # of sentences - 1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Output: An average score of an input text piece(an srt file transcript)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'Tom loves reading books.',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'He prefers reading books at library.'			0.6027637124061584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'Tom loves reading books.',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'He missed his lunch today.'				0.15047845244407654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126125" y="164867"/>
            <a:ext cx="7868700" cy="4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Text coherence using cosine similarity</a:t>
            </a:r>
            <a:endParaRPr/>
          </a:p>
        </p:txBody>
      </p:sp>
      <p:cxnSp>
        <p:nvCxnSpPr>
          <p:cNvPr id="197" name="Google Shape;197;p30"/>
          <p:cNvCxnSpPr/>
          <p:nvPr/>
        </p:nvCxnSpPr>
        <p:spPr>
          <a:xfrm>
            <a:off x="3251225" y="3591825"/>
            <a:ext cx="1411200" cy="2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0"/>
          <p:cNvCxnSpPr/>
          <p:nvPr/>
        </p:nvCxnSpPr>
        <p:spPr>
          <a:xfrm flipH="1" rot="10800000">
            <a:off x="3659200" y="3868225"/>
            <a:ext cx="8685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0"/>
          <p:cNvCxnSpPr/>
          <p:nvPr/>
        </p:nvCxnSpPr>
        <p:spPr>
          <a:xfrm>
            <a:off x="2910950" y="4282550"/>
            <a:ext cx="1381500" cy="1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2901075" y="4479900"/>
            <a:ext cx="13716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94700" y="737694"/>
            <a:ext cx="6726600" cy="8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Score VS. Level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00" y="1541875"/>
            <a:ext cx="6965876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All courses with &gt;0.4 coherence				 All courses with &lt;0.3 coherence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773" r="0" t="0"/>
          <a:stretch/>
        </p:blipFill>
        <p:spPr>
          <a:xfrm rot="5400000">
            <a:off x="-1053513" y="2192938"/>
            <a:ext cx="5930426" cy="32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68550" y="1919251"/>
            <a:ext cx="5890976" cy="37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828800"/>
            <a:ext cx="7987099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2545800" y="538770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Lowest 200 chapters - course distribution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2347225"/>
            <a:ext cx="85439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247536" y="2744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Inter-Annotator Agreement (Q2 &amp; Q3)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—-</a:t>
            </a:r>
            <a:r>
              <a:rPr lang="en-CA" sz="2400"/>
              <a:t>Pair-wise Cohen kappa</a:t>
            </a:r>
            <a:endParaRPr sz="2400"/>
          </a:p>
        </p:txBody>
      </p:sp>
      <p:sp>
        <p:nvSpPr>
          <p:cNvPr id="233" name="Google Shape;233;p34"/>
          <p:cNvSpPr txBox="1"/>
          <p:nvPr/>
        </p:nvSpPr>
        <p:spPr>
          <a:xfrm>
            <a:off x="365575" y="1259500"/>
            <a:ext cx="7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Cohen’s 𝜅: two annotators annotating each instance with a category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63" y="1659712"/>
            <a:ext cx="6245650" cy="24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75" y="4176500"/>
            <a:ext cx="6404800" cy="25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255325" y="2514600"/>
            <a:ext cx="6181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      Top 10 (excluding 1.0 or NaN)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       Bottom 10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65586" y="11318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Model performance (</a:t>
            </a:r>
            <a:r>
              <a:rPr lang="en-CA" sz="2700">
                <a:solidFill>
                  <a:schemeClr val="dk1"/>
                </a:solidFill>
              </a:rPr>
              <a:t>with default hyperparameters)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" y="2457588"/>
            <a:ext cx="8839202" cy="21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457200" y="4925950"/>
            <a:ext cx="82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Model overfitting due to small data size (129 data points)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Negative test r2: model fits badly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Feature importance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13" y="1710825"/>
            <a:ext cx="6731277" cy="4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65586" y="11318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chapter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Model performance (with default hyperparameters)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57200" y="4925950"/>
            <a:ext cx="824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Still overfitting, but at model performance is significantly improved (5041 data points)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700"/>
              <a:t>Main tasks this week: improve model performance</a:t>
            </a:r>
            <a:endParaRPr b="1"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Feature selection - remove redundant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Hyperparameter tuning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7600"/>
            <a:ext cx="9021720" cy="23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chapter</a:t>
            </a:r>
            <a:r>
              <a:rPr lang="en-CA">
                <a:solidFill>
                  <a:srgbClr val="6AA84F"/>
                </a:solidFill>
              </a:rPr>
              <a:t>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Feature importance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737851"/>
            <a:ext cx="6694399" cy="47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Shap force plot interpretation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5784" t="0"/>
          <a:stretch/>
        </p:blipFill>
        <p:spPr>
          <a:xfrm>
            <a:off x="78650" y="2234375"/>
            <a:ext cx="8870902" cy="10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244500" y="3666625"/>
            <a:ext cx="842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The raw model score is higher than </a:t>
            </a:r>
            <a:r>
              <a:rPr lang="en-CA"/>
              <a:t>the</a:t>
            </a:r>
            <a:r>
              <a:rPr lang="en-CA"/>
              <a:t> base score, </a:t>
            </a:r>
            <a:r>
              <a:rPr lang="en-CA"/>
              <a:t>the predicted response_q1 score is higher than average according to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Some of the forces driving the prediction towards smaller value are (features in blue):  Verb count 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Some of the forces driving the prediction towards larger value are (features in red): speed, difficult word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(May not make much sense at the moment since model performance needs improving)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00" y="1339063"/>
            <a:ext cx="6399787" cy="4095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94700" y="737694"/>
            <a:ext cx="6726600" cy="8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Score VS. Level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5" y="2285999"/>
            <a:ext cx="8261827" cy="2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08635" y="89278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300"/>
              <a:t>Data visualization of a particular linguistics feature</a:t>
            </a:r>
            <a:endParaRPr sz="33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3" y="2582475"/>
            <a:ext cx="8771773" cy="38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65585" y="113188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300"/>
              <a:t>Data inspection to spot those outliers</a:t>
            </a:r>
            <a:endParaRPr sz="33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5" y="2595450"/>
            <a:ext cx="8843351" cy="27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Flesch reading ease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1563"/>
            <a:ext cx="8839198" cy="17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75" y="3487325"/>
            <a:ext cx="7833652" cy="30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Flesch reading ease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0638"/>
            <a:ext cx="8839199" cy="318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75" y="1750250"/>
            <a:ext cx="6726601" cy="423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188"/>
            <a:ext cx="8839198" cy="190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61945"/>
            <a:ext cx="8839202" cy="225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